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3417570"/>
            <a:ext cx="2095500" cy="13944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06897" y="2160151"/>
            <a:ext cx="690300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Foreign Direct Investment</a:t>
            </a:r>
            <a:endParaRPr lang="en-US" sz="4860" dirty="0"/>
          </a:p>
        </p:txBody>
      </p:sp>
      <p:sp>
        <p:nvSpPr>
          <p:cNvPr id="7" name="Text 3"/>
          <p:cNvSpPr/>
          <p:nvPr/>
        </p:nvSpPr>
        <p:spPr>
          <a:xfrm>
            <a:off x="6350437" y="3301960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Any investment from an individual or firm that is located in a foreign country into a country is Foreign Direct Investment (FDI), whereby the foreign entity equires ownership or controlling stake in the shares of a company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6350437" y="5159812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88"/>
              </a:lnSpc>
              <a:buNone/>
            </a:pPr>
            <a:r>
              <a:rPr lang="en-US" sz="1555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​By</a:t>
            </a:r>
            <a:endParaRPr lang="en-US" sz="1555" dirty="0"/>
          </a:p>
        </p:txBody>
      </p:sp>
      <p:sp>
        <p:nvSpPr>
          <p:cNvPr id="9" name="Text 5"/>
          <p:cNvSpPr/>
          <p:nvPr/>
        </p:nvSpPr>
        <p:spPr>
          <a:xfrm>
            <a:off x="6350437" y="5753457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88"/>
              </a:lnSpc>
              <a:buNone/>
            </a:pPr>
            <a:r>
              <a:rPr lang="en-US" sz="1555" b="1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Sudipta Mahato</a:t>
            </a:r>
            <a:pPr algn="ctr" indent="0" marL="0">
              <a:lnSpc>
                <a:spcPts val="2488"/>
              </a:lnSpc>
              <a:buNone/>
            </a:pPr>
            <a:r>
              <a:rPr lang="en-US" sz="1555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​</a:t>
            </a:r>
            <a:endParaRPr lang="en-US" sz="1555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409706"/>
            <a:ext cx="7415927" cy="1064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Problem Statement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3844647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Have to conduct a detailed year-wise (from 2000-2017) analysis of the FDI landscape in India to uncover sector-wise trends, peaks and troughs by identifying key metrics and factors and show meaningful relationships between various attributes to mitigate risk and find equilibrium investment.</a:t>
            </a:r>
            <a:endParaRPr lang="en-US" sz="1944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593574"/>
          </a:xfrm>
          <a:prstGeom prst="rect">
            <a:avLst/>
          </a:prstGeom>
          <a:solidFill>
            <a:srgbClr val="2C3249"/>
          </a:solidFill>
          <a:ln/>
        </p:spPr>
      </p:sp>
      <p:sp>
        <p:nvSpPr>
          <p:cNvPr id="4" name="Text 2"/>
          <p:cNvSpPr/>
          <p:nvPr/>
        </p:nvSpPr>
        <p:spPr>
          <a:xfrm>
            <a:off x="2594967" y="475178"/>
            <a:ext cx="5962293" cy="745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8"/>
              </a:lnSpc>
              <a:buNone/>
            </a:pPr>
            <a:r>
              <a:rPr lang="en-US" sz="469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Dashboard 1</a:t>
            </a:r>
            <a:endParaRPr lang="en-US" sz="4695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967" y="1566148"/>
            <a:ext cx="8209002" cy="6552248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87583"/>
          </a:xfrm>
          <a:prstGeom prst="rect">
            <a:avLst/>
          </a:prstGeom>
          <a:solidFill>
            <a:srgbClr val="2C3249"/>
          </a:solidFill>
          <a:ln/>
        </p:spPr>
      </p:sp>
      <p:sp>
        <p:nvSpPr>
          <p:cNvPr id="4" name="Text 2"/>
          <p:cNvSpPr/>
          <p:nvPr/>
        </p:nvSpPr>
        <p:spPr>
          <a:xfrm>
            <a:off x="2594967" y="475178"/>
            <a:ext cx="5962293" cy="745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8"/>
              </a:lnSpc>
              <a:buNone/>
            </a:pPr>
            <a:r>
              <a:rPr lang="en-US" sz="469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Dashboard 2</a:t>
            </a:r>
            <a:endParaRPr lang="en-US" sz="4695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967" y="1566148"/>
            <a:ext cx="7796093" cy="6246257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422958"/>
          </a:xfrm>
          <a:prstGeom prst="rect">
            <a:avLst/>
          </a:prstGeom>
          <a:solidFill>
            <a:srgbClr val="2C3249"/>
          </a:solidFill>
          <a:ln/>
        </p:spPr>
      </p:sp>
      <p:sp>
        <p:nvSpPr>
          <p:cNvPr id="4" name="Text 2"/>
          <p:cNvSpPr/>
          <p:nvPr/>
        </p:nvSpPr>
        <p:spPr>
          <a:xfrm>
            <a:off x="2594967" y="475178"/>
            <a:ext cx="5962293" cy="745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8"/>
              </a:lnSpc>
              <a:buNone/>
            </a:pPr>
            <a:r>
              <a:rPr lang="en-US" sz="469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Insights</a:t>
            </a:r>
            <a:endParaRPr lang="en-US" sz="4695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967" y="1479709"/>
            <a:ext cx="4138017" cy="2784991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67" y="4459010"/>
            <a:ext cx="4618077" cy="26895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594967" y="7407712"/>
            <a:ext cx="432054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endParaRPr lang="en-US" sz="3402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866543"/>
            <a:ext cx="8517612" cy="1064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Insights</a:t>
            </a:r>
            <a:endParaRPr lang="en-US" sz="6707" dirty="0"/>
          </a:p>
        </p:txBody>
      </p:sp>
      <p:sp>
        <p:nvSpPr>
          <p:cNvPr id="5" name="Text 3"/>
          <p:cNvSpPr/>
          <p:nvPr/>
        </p:nvSpPr>
        <p:spPr>
          <a:xfrm>
            <a:off x="1258967" y="3424952"/>
            <a:ext cx="1250739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highest investment has been made in the Services sector, which includes Finance, Banking, Insurance, Non-Financial Business, Outsourcing, R&amp;D, Courier, Tech Testing and Analysis, and Other, amounting to ₹59,476.5.</a:t>
            </a:r>
            <a:endParaRPr lang="en-US" sz="1944" dirty="0"/>
          </a:p>
        </p:txBody>
      </p:sp>
      <p:sp>
        <p:nvSpPr>
          <p:cNvPr id="6" name="Text 4"/>
          <p:cNvSpPr/>
          <p:nvPr/>
        </p:nvSpPr>
        <p:spPr>
          <a:xfrm>
            <a:off x="1258967" y="4696420"/>
            <a:ext cx="1250739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OUT OF THE TOTAL INVESTMENT INFLOW NEARLY 17.9% HAS BEEN INVESTED IN SERVICES SECTOR, which includes Finance, Banking, Insurance, Non-Financial Business, Outsourcing, R&amp;D, Courier, Tech Testing and Analysis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1258967" y="5967889"/>
            <a:ext cx="1250739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NEARLY 7.4% HAS BEEN INVESTED IN COMPUTER TECHNOLOGIES</a:t>
            </a:r>
            <a:endParaRPr lang="en-US" sz="1944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sp>
        <p:nvSpPr>
          <p:cNvPr id="4" name="Text 2"/>
          <p:cNvSpPr/>
          <p:nvPr/>
        </p:nvSpPr>
        <p:spPr>
          <a:xfrm>
            <a:off x="2594967" y="507683"/>
            <a:ext cx="5962293" cy="745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68"/>
              </a:lnSpc>
              <a:buNone/>
            </a:pPr>
            <a:r>
              <a:rPr lang="en-US" sz="469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Insights</a:t>
            </a:r>
            <a:endParaRPr lang="en-US" sz="4695" dirty="0"/>
          </a:p>
        </p:txBody>
      </p:sp>
      <p:sp>
        <p:nvSpPr>
          <p:cNvPr id="5" name="Text 3"/>
          <p:cNvSpPr/>
          <p:nvPr/>
        </p:nvSpPr>
        <p:spPr>
          <a:xfrm>
            <a:off x="2871311" y="1598652"/>
            <a:ext cx="916400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CONSTRUCTION ACTIVITIES HAS SHOWN MOST CAGR(Compound Annual Growth Rate) of 99.57%.</a:t>
            </a:r>
            <a:endParaRPr lang="en-US" sz="1361" dirty="0"/>
          </a:p>
        </p:txBody>
      </p:sp>
      <p:sp>
        <p:nvSpPr>
          <p:cNvPr id="6" name="Text 4"/>
          <p:cNvSpPr/>
          <p:nvPr/>
        </p:nvSpPr>
        <p:spPr>
          <a:xfrm>
            <a:off x="2871311" y="1935718"/>
            <a:ext cx="9164003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177"/>
              </a:lnSpc>
              <a:buSzPct val="100000"/>
              <a:buChar char="•"/>
            </a:pPr>
            <a:r>
              <a:rPr lang="en-US" sz="1361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COMMERCIAL,OFFICE &amp; HOUSEHOLD EQUIPMENTS,INDUSTRIAL INSTRUMENTS,LEATHER,LEATHER GOODS AND PICKERS,TEA AND COFFEE,MISCELLANEOUS INDUSTRIES .All these sectors have shown a negative CAGR.</a:t>
            </a:r>
            <a:endParaRPr lang="en-US" sz="1361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4967" y="2683192"/>
            <a:ext cx="9440347" cy="456783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594967" y="7445335"/>
            <a:ext cx="9440347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endParaRPr lang="en-US" sz="1361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C3249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582472"/>
            <a:ext cx="5587127" cy="1064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Thank You</a:t>
            </a:r>
            <a:endParaRPr lang="en-US" sz="6707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2024-07-21T16:04:49Z</dcterms:created>
  <dcterms:modified xsi:type="dcterms:W3CDTF">2024-07-21T16:04:49Z</dcterms:modified>
</cp:coreProperties>
</file>